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2" r:id="rId7"/>
    <p:sldId id="268" r:id="rId8"/>
    <p:sldId id="265" r:id="rId9"/>
    <p:sldId id="267" r:id="rId10"/>
    <p:sldId id="266" r:id="rId11"/>
    <p:sldId id="264" r:id="rId12"/>
  </p:sldIdLst>
  <p:sldSz cx="14630400" cy="8229600"/>
  <p:notesSz cx="8229600" cy="14630400"/>
  <p:embeddedFontLst>
    <p:embeddedFont>
      <p:font typeface="Barlow Bold" panose="020B0604020202020204" charset="0"/>
      <p:bold r:id="rId14"/>
    </p:embeddedFont>
    <p:embeddedFont>
      <p:font typeface="Montserrat" panose="00000500000000000000" pitchFamily="2" charset="0"/>
      <p:regular r:id="rId15"/>
      <p:bold r:id="rId16"/>
      <p:italic r:id="rId17"/>
      <p:boldItalic r:id="rId18"/>
    </p:embeddedFont>
    <p:embeddedFont>
      <p:font typeface="Raleway" pitchFamily="2" charset="0"/>
      <p:regular r:id="rId19"/>
      <p:bold r:id="rId20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214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70911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7E487F-936C-0AA2-91FA-6DA6C101E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92689F-BF13-0FA3-F859-1094546163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72D6E40-0669-13FD-8AEB-375E449E68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9055F-4A64-020D-3D4E-DB66239F5B5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3604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8307CE-6A14-4C6D-727E-EF8B89526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C8D12B-F723-2DB7-EAF9-5310084985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339848C-D6A9-1C01-1B99-09482E9AD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A2C0C9-3014-E931-1DB5-367C3EBB81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639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45010D-BAFD-A10F-02D4-726E7CCAE8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CA7733-D85A-B730-73AE-E4A93AD85F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052922-6435-25FB-9B90-A059290A7F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B0B6B4-4010-5166-14A9-57F3830BDDB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923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E91077-4E0F-1876-65A1-C2A4ACAEA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D4685E-B835-C477-0B96-14ABBE1BD29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C99F7AF-C260-DE80-53FF-8558ADDC9D0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66F038-4B49-2CA4-3DD9-A18FEAAD9FB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2024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1A0A73-D295-61B6-B976-14BD825C11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8BE8C4-57C5-5F1E-7878-75BB80DDD7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294846-CC48-6152-5792-47D6A61866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CA1B36-69B3-D063-089B-026D79D0487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930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  <p:txBody>
          <a:bodyPr/>
          <a:lstStyle/>
          <a:p>
            <a:endParaRPr lang="pt-BR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12" Type="http://schemas.openxmlformats.org/officeDocument/2006/relationships/image" Target="../media/image2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9.pn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0" Type="http://schemas.openxmlformats.org/officeDocument/2006/relationships/image" Target="../media/image23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0596" y="34709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FiscalTron - Plataforma de Conformidade Fiscal com IA</a:t>
            </a:r>
            <a:endParaRPr lang="en-US" sz="4450" dirty="0"/>
          </a:p>
        </p:txBody>
      </p:sp>
      <p:pic>
        <p:nvPicPr>
          <p:cNvPr id="8" name="Imagem 7" descr="Imagem digital fictícia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DA746848-5543-7D45-F29D-8FAC616654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0596" y="2332889"/>
            <a:ext cx="6926761" cy="4617840"/>
          </a:xfrm>
          <a:prstGeom prst="roundRect">
            <a:avLst>
              <a:gd name="adj" fmla="val 3699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4" name="Text 0">
            <a:extLst>
              <a:ext uri="{FF2B5EF4-FFF2-40B4-BE49-F238E27FC236}">
                <a16:creationId xmlns:a16="http://schemas.microsoft.com/office/drawing/2014/main" id="{7B7E829B-6DA9-A18D-26A3-F78F21DD43DA}"/>
              </a:ext>
            </a:extLst>
          </p:cNvPr>
          <p:cNvSpPr/>
          <p:nvPr/>
        </p:nvSpPr>
        <p:spPr>
          <a:xfrm>
            <a:off x="6520399" y="1460125"/>
            <a:ext cx="7627382" cy="5602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20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</a:rPr>
              <a:t>Report – </a:t>
            </a:r>
            <a:r>
              <a:rPr lang="en-US" sz="200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</a:rPr>
              <a:t>Outubro</a:t>
            </a:r>
            <a:r>
              <a:rPr lang="en-US" sz="20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</a:rPr>
              <a:t> de 2025.</a:t>
            </a:r>
            <a:endParaRPr lang="en-US" sz="2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AD770-D53E-F464-1491-C9C0F57981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692B1F73-8926-ED4D-7012-3AB129524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92C2636E-9587-0AD4-AC43-A4EE3F6B705F}"/>
              </a:ext>
            </a:extLst>
          </p:cNvPr>
          <p:cNvSpPr/>
          <p:nvPr/>
        </p:nvSpPr>
        <p:spPr>
          <a:xfrm>
            <a:off x="6244709" y="93642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Resultados</a:t>
            </a:r>
            <a:endParaRPr lang="en-US" sz="4450" dirty="0"/>
          </a:p>
        </p:txBody>
      </p:sp>
      <p:sp>
        <p:nvSpPr>
          <p:cNvPr id="9" name="Shape 6">
            <a:extLst>
              <a:ext uri="{FF2B5EF4-FFF2-40B4-BE49-F238E27FC236}">
                <a16:creationId xmlns:a16="http://schemas.microsoft.com/office/drawing/2014/main" id="{22A883F4-BD8E-7EC0-566D-3AF57D71A914}"/>
              </a:ext>
            </a:extLst>
          </p:cNvPr>
          <p:cNvSpPr/>
          <p:nvPr/>
        </p:nvSpPr>
        <p:spPr>
          <a:xfrm>
            <a:off x="6029941" y="2338894"/>
            <a:ext cx="8056918" cy="3208792"/>
          </a:xfrm>
          <a:prstGeom prst="roundRect">
            <a:avLst>
              <a:gd name="adj" fmla="val 11549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pPr algn="just"/>
            <a:r>
              <a:rPr lang="pt-BR" dirty="0">
                <a:solidFill>
                  <a:schemeClr val="bg1"/>
                </a:solidFill>
              </a:rPr>
              <a:t>A solução proposta representa um avanço significativo na automação do tratamento de notas fiscais, alinhando inteligência artificial, OCR e automação de processos. Os desafios encontrados fazem parte do processo de refinamento, e as melhorias já em andamento demonstram um compromisso com a entrega de uma solução robusta e confiável.</a:t>
            </a:r>
          </a:p>
          <a:p>
            <a:pPr algn="just"/>
            <a:r>
              <a:rPr lang="pt-BR" b="1" dirty="0">
                <a:solidFill>
                  <a:schemeClr val="bg1"/>
                </a:solidFill>
              </a:rPr>
              <a:t>Próximas etapas previstas:</a:t>
            </a:r>
            <a:endParaRPr lang="pt-BR" dirty="0">
              <a:solidFill>
                <a:schemeClr val="bg1"/>
              </a:solidFill>
            </a:endParaRPr>
          </a:p>
          <a:p>
            <a:pPr lvl="0" algn="just"/>
            <a:r>
              <a:rPr lang="pt-BR" dirty="0">
                <a:solidFill>
                  <a:schemeClr val="bg1"/>
                </a:solidFill>
              </a:rPr>
              <a:t>Finalização das funções de verificação de consistência dos dados;</a:t>
            </a:r>
          </a:p>
          <a:p>
            <a:pPr lvl="0" algn="just"/>
            <a:r>
              <a:rPr lang="pt-BR" dirty="0">
                <a:solidFill>
                  <a:schemeClr val="bg1"/>
                </a:solidFill>
              </a:rPr>
              <a:t>Execução dos testes finais e homologação.</a:t>
            </a:r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DC255665-2ED9-1E3C-8890-FE121E3C9E8B}"/>
              </a:ext>
            </a:extLst>
          </p:cNvPr>
          <p:cNvSpPr/>
          <p:nvPr/>
        </p:nvSpPr>
        <p:spPr>
          <a:xfrm>
            <a:off x="6461284" y="3049024"/>
            <a:ext cx="7194233" cy="3437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700"/>
              </a:lnSpc>
              <a:buSzPct val="100000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804016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90DDFB-4F12-8800-0F8A-5219A686D1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DF785101-50E0-BEF5-1BB0-AC4153D9A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3786FF73-56BE-0DBD-22B4-5FFB25FD1529}"/>
              </a:ext>
            </a:extLst>
          </p:cNvPr>
          <p:cNvSpPr/>
          <p:nvPr/>
        </p:nvSpPr>
        <p:spPr>
          <a:xfrm>
            <a:off x="920709" y="1206579"/>
            <a:ext cx="6765727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Grupo:</a:t>
            </a:r>
            <a:endParaRPr lang="en-US" sz="4450" dirty="0"/>
          </a:p>
        </p:txBody>
      </p:sp>
      <p:sp>
        <p:nvSpPr>
          <p:cNvPr id="4" name="Shape 1">
            <a:extLst>
              <a:ext uri="{FF2B5EF4-FFF2-40B4-BE49-F238E27FC236}">
                <a16:creationId xmlns:a16="http://schemas.microsoft.com/office/drawing/2014/main" id="{29DF0666-6B59-B1A0-B768-D1DC6111CD25}"/>
              </a:ext>
            </a:extLst>
          </p:cNvPr>
          <p:cNvSpPr/>
          <p:nvPr/>
        </p:nvSpPr>
        <p:spPr>
          <a:xfrm>
            <a:off x="758309" y="2244209"/>
            <a:ext cx="162401" cy="832842"/>
          </a:xfrm>
          <a:prstGeom prst="roundRect">
            <a:avLst>
              <a:gd name="adj" fmla="val 12007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76C9A64-805E-E454-F167-6E1B509EDE7B}"/>
              </a:ext>
            </a:extLst>
          </p:cNvPr>
          <p:cNvSpPr/>
          <p:nvPr/>
        </p:nvSpPr>
        <p:spPr>
          <a:xfrm>
            <a:off x="1245632" y="2244209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 err="1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Computron</a:t>
            </a: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Agent</a:t>
            </a:r>
            <a:endParaRPr lang="en-US" sz="2200" dirty="0"/>
          </a:p>
        </p:txBody>
      </p:sp>
      <p:sp>
        <p:nvSpPr>
          <p:cNvPr id="7" name="Shape 4">
            <a:extLst>
              <a:ext uri="{FF2B5EF4-FFF2-40B4-BE49-F238E27FC236}">
                <a16:creationId xmlns:a16="http://schemas.microsoft.com/office/drawing/2014/main" id="{52AD210B-179D-A357-9FD7-B92646CD5DE9}"/>
              </a:ext>
            </a:extLst>
          </p:cNvPr>
          <p:cNvSpPr/>
          <p:nvPr/>
        </p:nvSpPr>
        <p:spPr>
          <a:xfrm>
            <a:off x="1083231" y="3293626"/>
            <a:ext cx="162401" cy="832842"/>
          </a:xfrm>
          <a:prstGeom prst="roundRect">
            <a:avLst>
              <a:gd name="adj" fmla="val 12007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7BA4B37C-7DE8-1B78-8FE2-F946DFBA1D56}"/>
              </a:ext>
            </a:extLst>
          </p:cNvPr>
          <p:cNvSpPr/>
          <p:nvPr/>
        </p:nvSpPr>
        <p:spPr>
          <a:xfrm>
            <a:off x="1570553" y="329362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 err="1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</a:rPr>
              <a:t>Integrantes</a:t>
            </a: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</a:rPr>
              <a:t>:</a:t>
            </a:r>
            <a:endParaRPr lang="en-US" sz="22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B09BFD35-B6A2-2DA9-1D35-9F8EFE89A07D}"/>
              </a:ext>
            </a:extLst>
          </p:cNvPr>
          <p:cNvSpPr/>
          <p:nvPr/>
        </p:nvSpPr>
        <p:spPr>
          <a:xfrm>
            <a:off x="1408272" y="4126469"/>
            <a:ext cx="162282" cy="3131582"/>
          </a:xfrm>
          <a:prstGeom prst="roundRect">
            <a:avLst>
              <a:gd name="adj" fmla="val 12007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graphicFrame>
        <p:nvGraphicFramePr>
          <p:cNvPr id="14" name="Tabela 13">
            <a:extLst>
              <a:ext uri="{FF2B5EF4-FFF2-40B4-BE49-F238E27FC236}">
                <a16:creationId xmlns:a16="http://schemas.microsoft.com/office/drawing/2014/main" id="{117914F7-B324-9652-13FD-F71CC6CEAA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2774547"/>
              </p:ext>
            </p:extLst>
          </p:nvPr>
        </p:nvGraphicFramePr>
        <p:xfrm>
          <a:off x="1794211" y="4733843"/>
          <a:ext cx="5254109" cy="1494070"/>
        </p:xfrm>
        <a:graphic>
          <a:graphicData uri="http://schemas.openxmlformats.org/drawingml/2006/table">
            <a:tbl>
              <a:tblPr firstRow="1" firstCol="1" bandRow="1"/>
              <a:tblGrid>
                <a:gridCol w="2850171">
                  <a:extLst>
                    <a:ext uri="{9D8B030D-6E8A-4147-A177-3AD203B41FA5}">
                      <a16:colId xmlns:a16="http://schemas.microsoft.com/office/drawing/2014/main" val="861966360"/>
                    </a:ext>
                  </a:extLst>
                </a:gridCol>
                <a:gridCol w="2403938">
                  <a:extLst>
                    <a:ext uri="{9D8B030D-6E8A-4147-A177-3AD203B41FA5}">
                      <a16:colId xmlns:a16="http://schemas.microsoft.com/office/drawing/2014/main" val="2787453212"/>
                    </a:ext>
                  </a:extLst>
                </a:gridCol>
              </a:tblGrid>
              <a:tr h="32897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André Matos</a:t>
                      </a:r>
                      <a:endParaRPr lang="pt-BR" sz="1800" dirty="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Maycon Abe</a:t>
                      </a:r>
                      <a:endParaRPr lang="pt-BR" sz="180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2270985"/>
                  </a:ext>
                </a:extLst>
              </a:tr>
              <a:tr h="28575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Sidney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Wergles</a:t>
                      </a:r>
                      <a:endParaRPr lang="pt-BR" sz="1800" dirty="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Filipe Andrade</a:t>
                      </a:r>
                      <a:endParaRPr lang="pt-BR" sz="180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05988805"/>
                  </a:ext>
                </a:extLst>
              </a:tr>
              <a:tr h="251650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Thiago Souza</a:t>
                      </a:r>
                      <a:endParaRPr lang="pt-BR" sz="1800" dirty="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Mauricio Abe</a:t>
                      </a:r>
                      <a:endParaRPr lang="pt-BR" sz="1800" dirty="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763471"/>
                  </a:ext>
                </a:extLst>
              </a:tr>
              <a:tr h="207012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Luciano </a:t>
                      </a:r>
                      <a:r>
                        <a:rPr lang="en-US" sz="1800" dirty="0" err="1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Scagliusi</a:t>
                      </a:r>
                      <a:endParaRPr lang="pt-BR" sz="1800" dirty="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endParaRPr lang="pt-BR" sz="1800" dirty="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6439718"/>
                  </a:ext>
                </a:extLst>
              </a:tr>
              <a:tr h="154875"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Harding Leite</a:t>
                      </a:r>
                      <a:endParaRPr lang="pt-BR" sz="1800" dirty="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  <a:latin typeface="Raleway" pitchFamily="2" charset="0"/>
                          <a:ea typeface="MS Mincho" panose="02020609040205080304" pitchFamily="49" charset="-128"/>
                          <a:cs typeface="Times New Roman" panose="02020603050405020304" pitchFamily="18" charset="0"/>
                        </a:rPr>
                        <a:t> </a:t>
                      </a:r>
                      <a:endParaRPr lang="pt-BR" sz="1800" dirty="0">
                        <a:solidFill>
                          <a:schemeClr val="bg1"/>
                        </a:solidFill>
                        <a:effectLst/>
                        <a:latin typeface="Raleway" pitchFamily="2" charset="0"/>
                        <a:ea typeface="MS Mincho" panose="02020609040205080304" pitchFamily="49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9166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8451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0222" y="536853"/>
            <a:ext cx="9072443" cy="6647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36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Desafios da Gestão Tributária no Brasil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707350" y="1862495"/>
            <a:ext cx="454700" cy="454700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097" y="1890355"/>
            <a:ext cx="319088" cy="398859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364099" y="1931908"/>
            <a:ext cx="2948226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Complexidade Crescente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1364099" y="2385536"/>
            <a:ext cx="8901351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Legislação fiscal brasileira em constante mudança.</a:t>
            </a:r>
            <a:endParaRPr lang="en-US" sz="1550" dirty="0"/>
          </a:p>
        </p:txBody>
      </p:sp>
      <p:sp>
        <p:nvSpPr>
          <p:cNvPr id="8" name="Shape 4"/>
          <p:cNvSpPr/>
          <p:nvPr/>
        </p:nvSpPr>
        <p:spPr>
          <a:xfrm>
            <a:off x="707350" y="3113127"/>
            <a:ext cx="454700" cy="454700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097" y="3140988"/>
            <a:ext cx="319088" cy="3988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364099" y="3182541"/>
            <a:ext cx="2659261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Processos Manuais</a:t>
            </a:r>
            <a:endParaRPr lang="en-US" sz="2050" dirty="0"/>
          </a:p>
        </p:txBody>
      </p:sp>
      <p:sp>
        <p:nvSpPr>
          <p:cNvPr id="11" name="Text 6"/>
          <p:cNvSpPr/>
          <p:nvPr/>
        </p:nvSpPr>
        <p:spPr>
          <a:xfrm>
            <a:off x="1364099" y="3636169"/>
            <a:ext cx="8901351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Altamente suscetíveis a erros humanos.</a:t>
            </a:r>
            <a:endParaRPr lang="en-US" sz="1550" dirty="0"/>
          </a:p>
        </p:txBody>
      </p:sp>
      <p:sp>
        <p:nvSpPr>
          <p:cNvPr id="12" name="Shape 7"/>
          <p:cNvSpPr/>
          <p:nvPr/>
        </p:nvSpPr>
        <p:spPr>
          <a:xfrm>
            <a:off x="707350" y="4363760"/>
            <a:ext cx="454700" cy="454700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5097" y="4391620"/>
            <a:ext cx="319088" cy="398859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364099" y="4433173"/>
            <a:ext cx="2659261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Alto Risco Fiscal</a:t>
            </a:r>
            <a:endParaRPr lang="en-US" sz="2050" dirty="0"/>
          </a:p>
        </p:txBody>
      </p:sp>
      <p:sp>
        <p:nvSpPr>
          <p:cNvPr id="15" name="Text 9"/>
          <p:cNvSpPr/>
          <p:nvPr/>
        </p:nvSpPr>
        <p:spPr>
          <a:xfrm>
            <a:off x="1364099" y="4886801"/>
            <a:ext cx="8901351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Auditorias e passivos ocultos são uma ameaça constante.</a:t>
            </a:r>
            <a:endParaRPr lang="en-US" sz="1550" dirty="0"/>
          </a:p>
        </p:txBody>
      </p:sp>
      <p:sp>
        <p:nvSpPr>
          <p:cNvPr id="16" name="Shape 10"/>
          <p:cNvSpPr/>
          <p:nvPr/>
        </p:nvSpPr>
        <p:spPr>
          <a:xfrm>
            <a:off x="707350" y="5614392"/>
            <a:ext cx="454700" cy="454700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49530" dist="2413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5097" y="5642253"/>
            <a:ext cx="319088" cy="398859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364099" y="5683806"/>
            <a:ext cx="2705933" cy="3324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Variações Regulatórias</a:t>
            </a:r>
            <a:endParaRPr lang="en-US" sz="2050" dirty="0"/>
          </a:p>
        </p:txBody>
      </p:sp>
      <p:sp>
        <p:nvSpPr>
          <p:cNvPr id="19" name="Text 12"/>
          <p:cNvSpPr/>
          <p:nvPr/>
        </p:nvSpPr>
        <p:spPr>
          <a:xfrm>
            <a:off x="1364099" y="6137434"/>
            <a:ext cx="8901351" cy="3233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Regulamentações municipais, estaduais e federais diversas.</a:t>
            </a:r>
            <a:endParaRPr lang="en-US" sz="1550" dirty="0"/>
          </a:p>
        </p:txBody>
      </p:sp>
      <p:sp>
        <p:nvSpPr>
          <p:cNvPr id="20" name="Text 13"/>
          <p:cNvSpPr/>
          <p:nvPr/>
        </p:nvSpPr>
        <p:spPr>
          <a:xfrm>
            <a:off x="707351" y="6688098"/>
            <a:ext cx="7542798" cy="6467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As empresas lutam para manter a conformidade fiscal através de processos manuais. O alto volume de documentos fiscais exige validação constante e conformidade em tempo real.</a:t>
            </a:r>
            <a:endParaRPr lang="en-US" sz="1550" dirty="0"/>
          </a:p>
        </p:txBody>
      </p:sp>
      <p:pic>
        <p:nvPicPr>
          <p:cNvPr id="21" name="Imagem 20" descr="Imagem digital fictícia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FAE83521-67C6-6A54-D1D7-18A06EB316E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47401" y="-1"/>
            <a:ext cx="5482999" cy="8229599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7668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996672" y="2559487"/>
            <a:ext cx="8542180" cy="546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28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FiscalTron: Agentes Inteligentes para Automação Fiscal para o Estado de São Paulo</a:t>
            </a:r>
            <a:endParaRPr lang="en-US" sz="2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382" y="3331131"/>
            <a:ext cx="830580" cy="9967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61160" y="3497223"/>
            <a:ext cx="2185988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Extração de Dados</a:t>
            </a:r>
            <a:endParaRPr lang="en-US" sz="1700" dirty="0"/>
          </a:p>
        </p:txBody>
      </p:sp>
      <p:sp>
        <p:nvSpPr>
          <p:cNvPr id="6" name="Text 2"/>
          <p:cNvSpPr/>
          <p:nvPr/>
        </p:nvSpPr>
        <p:spPr>
          <a:xfrm>
            <a:off x="1661160" y="3870127"/>
            <a:ext cx="1238785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Automatiza a extração de documentos fiscais.</a:t>
            </a:r>
            <a:endParaRPr lang="en-US" sz="1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382" y="4327922"/>
            <a:ext cx="830580" cy="9967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661160" y="4494014"/>
            <a:ext cx="2185988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Cálculos e Validação</a:t>
            </a:r>
            <a:endParaRPr lang="en-US" sz="1700" dirty="0"/>
          </a:p>
        </p:txBody>
      </p:sp>
      <p:sp>
        <p:nvSpPr>
          <p:cNvPr id="9" name="Text 4"/>
          <p:cNvSpPr/>
          <p:nvPr/>
        </p:nvSpPr>
        <p:spPr>
          <a:xfrm>
            <a:off x="1661160" y="4866918"/>
            <a:ext cx="1238785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Valida cálculos e taxas fiscais com precisão.</a:t>
            </a:r>
            <a:endParaRPr lang="en-US" sz="13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382" y="5324713"/>
            <a:ext cx="830580" cy="9967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661160" y="5490805"/>
            <a:ext cx="2778204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Detecção de Inconsistências</a:t>
            </a:r>
            <a:endParaRPr lang="en-US" sz="1700" dirty="0"/>
          </a:p>
        </p:txBody>
      </p:sp>
      <p:sp>
        <p:nvSpPr>
          <p:cNvPr id="12" name="Text 6"/>
          <p:cNvSpPr/>
          <p:nvPr/>
        </p:nvSpPr>
        <p:spPr>
          <a:xfrm>
            <a:off x="1661160" y="5863709"/>
            <a:ext cx="1238785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Identifica inconsistências e duplicatas automaticamente.</a:t>
            </a:r>
            <a:endParaRPr lang="en-US" sz="13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382" y="6321504"/>
            <a:ext cx="830580" cy="996791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661160" y="6487597"/>
            <a:ext cx="2185988" cy="273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Emissão de Alertas</a:t>
            </a:r>
            <a:endParaRPr lang="en-US" sz="1700" dirty="0"/>
          </a:p>
        </p:txBody>
      </p:sp>
      <p:sp>
        <p:nvSpPr>
          <p:cNvPr id="15" name="Text 8"/>
          <p:cNvSpPr/>
          <p:nvPr/>
        </p:nvSpPr>
        <p:spPr>
          <a:xfrm>
            <a:off x="1661160" y="6860500"/>
            <a:ext cx="12387858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Gera </a:t>
            </a:r>
            <a:r>
              <a:rPr lang="en-US" sz="13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alertas</a:t>
            </a: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personalizados e relatórios em tempo real.</a:t>
            </a:r>
            <a:endParaRPr lang="en-US" sz="1300" dirty="0"/>
          </a:p>
        </p:txBody>
      </p:sp>
      <p:sp>
        <p:nvSpPr>
          <p:cNvPr id="16" name="Text 9"/>
          <p:cNvSpPr/>
          <p:nvPr/>
        </p:nvSpPr>
        <p:spPr>
          <a:xfrm>
            <a:off x="581382" y="7505105"/>
            <a:ext cx="1346763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3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plataforma alimentada por IA da FiscalTron automatiza a gestão fiscal. Inclui interface conversacional com chatbot humanizado para interação intuitiva.</a:t>
            </a:r>
            <a:endParaRPr lang="en-US" sz="1300" dirty="0"/>
          </a:p>
        </p:txBody>
      </p:sp>
      <p:pic>
        <p:nvPicPr>
          <p:cNvPr id="18" name="Imagem 17" descr="Imagem digital fictícia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5A78B256-EE44-7F04-23F0-CE238807574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85179" y="-39855"/>
            <a:ext cx="3058858" cy="249278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40556" y="503277"/>
            <a:ext cx="11494532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Arquitetura da Solução: Ecossistema de Mini-Agentes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7303770" y="1471374"/>
            <a:ext cx="22860" cy="5464850"/>
          </a:xfrm>
          <a:prstGeom prst="roundRect">
            <a:avLst>
              <a:gd name="adj" fmla="val 720628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4" name="Shape 2"/>
          <p:cNvSpPr/>
          <p:nvPr/>
        </p:nvSpPr>
        <p:spPr>
          <a:xfrm>
            <a:off x="6583025" y="1665803"/>
            <a:ext cx="549116" cy="22860"/>
          </a:xfrm>
          <a:prstGeom prst="roundRect">
            <a:avLst>
              <a:gd name="adj" fmla="val 720628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3"/>
          <p:cNvSpPr/>
          <p:nvPr/>
        </p:nvSpPr>
        <p:spPr>
          <a:xfrm>
            <a:off x="7109281" y="1471374"/>
            <a:ext cx="411837" cy="411837"/>
          </a:xfrm>
          <a:prstGeom prst="roundRect">
            <a:avLst>
              <a:gd name="adj" fmla="val 40000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0658" y="1496616"/>
            <a:ext cx="288965" cy="361236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3991689" y="1534239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Extractor-Tron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40556" y="1945005"/>
            <a:ext cx="5759529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Leitura de XML e documentos diversos.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498259" y="2763917"/>
            <a:ext cx="549116" cy="22860"/>
          </a:xfrm>
          <a:prstGeom prst="roundRect">
            <a:avLst>
              <a:gd name="adj" fmla="val 720628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7"/>
          <p:cNvSpPr/>
          <p:nvPr/>
        </p:nvSpPr>
        <p:spPr>
          <a:xfrm>
            <a:off x="7109281" y="2569488"/>
            <a:ext cx="411837" cy="411837"/>
          </a:xfrm>
          <a:prstGeom prst="roundRect">
            <a:avLst>
              <a:gd name="adj" fmla="val 40000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0658" y="2594729"/>
            <a:ext cx="288965" cy="361236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230314" y="2632353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Researcher-Tron</a:t>
            </a:r>
            <a:endParaRPr lang="en-US" sz="1850" dirty="0"/>
          </a:p>
        </p:txBody>
      </p:sp>
      <p:sp>
        <p:nvSpPr>
          <p:cNvPr id="13" name="Text 9"/>
          <p:cNvSpPr/>
          <p:nvPr/>
        </p:nvSpPr>
        <p:spPr>
          <a:xfrm>
            <a:off x="8230314" y="3043118"/>
            <a:ext cx="5759529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Consulta regulatória via LLM e RAG.</a:t>
            </a:r>
            <a:endParaRPr lang="en-US" sz="1400" dirty="0"/>
          </a:p>
        </p:txBody>
      </p:sp>
      <p:sp>
        <p:nvSpPr>
          <p:cNvPr id="14" name="Shape 10"/>
          <p:cNvSpPr/>
          <p:nvPr/>
        </p:nvSpPr>
        <p:spPr>
          <a:xfrm>
            <a:off x="6583025" y="3710464"/>
            <a:ext cx="549116" cy="22860"/>
          </a:xfrm>
          <a:prstGeom prst="roundRect">
            <a:avLst>
              <a:gd name="adj" fmla="val 720628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Shape 11"/>
          <p:cNvSpPr/>
          <p:nvPr/>
        </p:nvSpPr>
        <p:spPr>
          <a:xfrm>
            <a:off x="7109281" y="3516035"/>
            <a:ext cx="411837" cy="411837"/>
          </a:xfrm>
          <a:prstGeom prst="roundRect">
            <a:avLst>
              <a:gd name="adj" fmla="val 40000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0658" y="3541276"/>
            <a:ext cx="288965" cy="361236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3991689" y="3578900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Validator-Tron</a:t>
            </a:r>
            <a:endParaRPr lang="en-US" sz="1850" dirty="0"/>
          </a:p>
        </p:txBody>
      </p:sp>
      <p:sp>
        <p:nvSpPr>
          <p:cNvPr id="18" name="Text 13"/>
          <p:cNvSpPr/>
          <p:nvPr/>
        </p:nvSpPr>
        <p:spPr>
          <a:xfrm>
            <a:off x="640556" y="3989665"/>
            <a:ext cx="5759529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Validação fiscal e de formato.</a:t>
            </a:r>
            <a:endParaRPr lang="en-US" sz="1400" dirty="0"/>
          </a:p>
        </p:txBody>
      </p:sp>
      <p:sp>
        <p:nvSpPr>
          <p:cNvPr id="19" name="Shape 14"/>
          <p:cNvSpPr/>
          <p:nvPr/>
        </p:nvSpPr>
        <p:spPr>
          <a:xfrm>
            <a:off x="7498259" y="4657011"/>
            <a:ext cx="549116" cy="22860"/>
          </a:xfrm>
          <a:prstGeom prst="roundRect">
            <a:avLst>
              <a:gd name="adj" fmla="val 720628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0" name="Shape 15"/>
          <p:cNvSpPr/>
          <p:nvPr/>
        </p:nvSpPr>
        <p:spPr>
          <a:xfrm>
            <a:off x="7109281" y="4462582"/>
            <a:ext cx="411837" cy="411837"/>
          </a:xfrm>
          <a:prstGeom prst="roundRect">
            <a:avLst>
              <a:gd name="adj" fmla="val 40000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0658" y="4487823"/>
            <a:ext cx="288965" cy="361236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8230314" y="4525447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Alert-Tron</a:t>
            </a:r>
            <a:endParaRPr lang="en-US" sz="1850" dirty="0"/>
          </a:p>
        </p:txBody>
      </p:sp>
      <p:sp>
        <p:nvSpPr>
          <p:cNvPr id="23" name="Text 17"/>
          <p:cNvSpPr/>
          <p:nvPr/>
        </p:nvSpPr>
        <p:spPr>
          <a:xfrm>
            <a:off x="8230314" y="4936212"/>
            <a:ext cx="5759529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Geração inteligente de </a:t>
            </a:r>
            <a:r>
              <a:rPr lang="en-US" sz="1400" dirty="0" err="1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alertas</a:t>
            </a: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.</a:t>
            </a:r>
            <a:endParaRPr lang="en-US" sz="1400" dirty="0"/>
          </a:p>
        </p:txBody>
      </p:sp>
      <p:sp>
        <p:nvSpPr>
          <p:cNvPr id="24" name="Shape 18"/>
          <p:cNvSpPr/>
          <p:nvPr/>
        </p:nvSpPr>
        <p:spPr>
          <a:xfrm>
            <a:off x="6583025" y="5603558"/>
            <a:ext cx="549116" cy="22860"/>
          </a:xfrm>
          <a:prstGeom prst="roundRect">
            <a:avLst>
              <a:gd name="adj" fmla="val 720628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5" name="Shape 19"/>
          <p:cNvSpPr/>
          <p:nvPr/>
        </p:nvSpPr>
        <p:spPr>
          <a:xfrm>
            <a:off x="7109281" y="5409128"/>
            <a:ext cx="411837" cy="411837"/>
          </a:xfrm>
          <a:prstGeom prst="roundRect">
            <a:avLst>
              <a:gd name="adj" fmla="val 40000"/>
            </a:avLst>
          </a:prstGeom>
          <a:solidFill>
            <a:srgbClr val="282C32"/>
          </a:solidFill>
          <a:ln/>
          <a:effectLst>
            <a:outerShdw blurRad="45720" dist="2286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2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70658" y="5434370"/>
            <a:ext cx="288965" cy="361236"/>
          </a:xfrm>
          <a:prstGeom prst="rect">
            <a:avLst/>
          </a:prstGeom>
        </p:spPr>
      </p:pic>
      <p:sp>
        <p:nvSpPr>
          <p:cNvPr id="27" name="Text 20"/>
          <p:cNvSpPr/>
          <p:nvPr/>
        </p:nvSpPr>
        <p:spPr>
          <a:xfrm>
            <a:off x="3991689" y="5471993"/>
            <a:ext cx="2408396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Data-Tron</a:t>
            </a:r>
            <a:endParaRPr lang="en-US" sz="1850" dirty="0"/>
          </a:p>
        </p:txBody>
      </p:sp>
      <p:sp>
        <p:nvSpPr>
          <p:cNvPr id="28" name="Text 21"/>
          <p:cNvSpPr/>
          <p:nvPr/>
        </p:nvSpPr>
        <p:spPr>
          <a:xfrm>
            <a:off x="640556" y="5882759"/>
            <a:ext cx="5759529" cy="2927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300"/>
              </a:lnSpc>
              <a:buNone/>
            </a:pPr>
            <a:r>
              <a:rPr lang="en-US" sz="14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Armazenamento em banco de dados vetorial.</a:t>
            </a:r>
            <a:endParaRPr lang="en-US" sz="1400" dirty="0"/>
          </a:p>
        </p:txBody>
      </p:sp>
      <p:sp>
        <p:nvSpPr>
          <p:cNvPr id="29" name="Text 22"/>
          <p:cNvSpPr/>
          <p:nvPr/>
        </p:nvSpPr>
        <p:spPr>
          <a:xfrm>
            <a:off x="2496619" y="7231381"/>
            <a:ext cx="9614301" cy="585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16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plataforma n8n orquestra um ecossistema de mini-agentes especializados. Tecnologias incluem LLM local, RAG e embeddings semânticos para dashboards interativos.</a:t>
            </a:r>
            <a:endParaRPr lang="en-US" sz="1600" b="1" dirty="0"/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70E2FDCD-AB9A-BC0F-F733-572579589AF2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563" y="1266099"/>
            <a:ext cx="1686884" cy="168688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44B4CF42-1145-44CF-714C-68B61E50D90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0851" y="2110656"/>
            <a:ext cx="1793875" cy="1800225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2" name="Imagem 31" descr="Imagem digital fictícia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C748C64E-DC9A-F027-587F-1F785BA128D5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b="12825"/>
          <a:stretch/>
        </p:blipFill>
        <p:spPr bwMode="auto">
          <a:xfrm>
            <a:off x="708543" y="3240973"/>
            <a:ext cx="1368369" cy="179015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3" name="Imagem 32" descr="Imagem digital fictícia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EF3EE811-1534-7C6B-4A35-AF47F7C6F4F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543" y="5238572"/>
            <a:ext cx="1254068" cy="188026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4" name="Imagem 33" descr="Imagem digital fictícia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637BD9EA-052D-AEF5-0129-83BC15460A7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032341" y="4173735"/>
            <a:ext cx="1270894" cy="190752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93642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Quem se Beneficia do FiscalTron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686764"/>
            <a:ext cx="7627382" cy="2110859"/>
          </a:xfrm>
          <a:prstGeom prst="roundRect">
            <a:avLst>
              <a:gd name="adj" fmla="val 9238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461284" y="2903339"/>
            <a:ext cx="4369356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Empresas de Médio e Grande Porte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1284" y="3389471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Departamentos fiscais e contábeis.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461284" y="3811905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Setores: serviços, tecnologia, indústria, saúde, educação.</a:t>
            </a:r>
            <a:endParaRPr lang="en-US" sz="1700" dirty="0"/>
          </a:p>
        </p:txBody>
      </p:sp>
      <p:sp>
        <p:nvSpPr>
          <p:cNvPr id="9" name="Shape 6"/>
          <p:cNvSpPr/>
          <p:nvPr/>
        </p:nvSpPr>
        <p:spPr>
          <a:xfrm>
            <a:off x="6244709" y="5014198"/>
            <a:ext cx="7627382" cy="1688425"/>
          </a:xfrm>
          <a:prstGeom prst="roundRect">
            <a:avLst>
              <a:gd name="adj" fmla="val 11549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0" name="Text 7"/>
          <p:cNvSpPr/>
          <p:nvPr/>
        </p:nvSpPr>
        <p:spPr>
          <a:xfrm>
            <a:off x="6461284" y="5230773"/>
            <a:ext cx="359783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Profissionais Especializados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461284" y="5716905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Escritórios de contabilidade e consultorias fiscais.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461284" y="6139339"/>
            <a:ext cx="7194233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Controllers, gerentes financeiros e compliance officers.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6244709" y="6946344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Nossa solução é ideal para quem busca otimização e precisão fiscal.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24796"/>
            <a:ext cx="664702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Por Que FiscalTron é Única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2370773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Nossa plataforma se destaca pela arquitetura de agentes autônomos, IA contextual e experiência humanizada.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3177778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Arquitetura de Agentes Autônomos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4106823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Sistema modular e escalável.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529257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Especialização por função.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758309" y="4951690"/>
            <a:ext cx="4018359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Orquestração inteligente.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9867543" y="3177778"/>
            <a:ext cx="4018359" cy="7124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IA Contextual e Experiência Humanizada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9867543" y="4106823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LLM treinado em legislação brasileira.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9867543" y="4875967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Entendimento semântico de regulamentações.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9867543" y="5645110"/>
            <a:ext cx="4018359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Interface conversacional amigável com feedback natural.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2255998" y="7591411"/>
            <a:ext cx="131137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transparência na validação e a adaptabilidade tornam a FiscalTron incomparável.</a:t>
            </a:r>
            <a:endParaRPr lang="en-US" sz="1700" dirty="0"/>
          </a:p>
        </p:txBody>
      </p:sp>
      <p:pic>
        <p:nvPicPr>
          <p:cNvPr id="14" name="Imagem 13" descr="Boneca com roupa laranja&#10;&#10;O conteúdo gerado por IA pode estar incorreto.">
            <a:extLst>
              <a:ext uri="{FF2B5EF4-FFF2-40B4-BE49-F238E27FC236}">
                <a16:creationId xmlns:a16="http://schemas.microsoft.com/office/drawing/2014/main" id="{8F3D25C4-EAAC-1586-68F6-3334ABA699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919" y="2845932"/>
            <a:ext cx="4458539" cy="4458539"/>
          </a:xfrm>
          <a:prstGeom prst="roundRect">
            <a:avLst>
              <a:gd name="adj" fmla="val 3063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D9F6B-47CC-6870-3B20-1744796479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Tela de computador com jogo&#10;&#10;O conteúdo gerado por IA pode estar incorreto.">
            <a:extLst>
              <a:ext uri="{FF2B5EF4-FFF2-40B4-BE49-F238E27FC236}">
                <a16:creationId xmlns:a16="http://schemas.microsoft.com/office/drawing/2014/main" id="{6000F314-21D2-59ED-6B7D-AFBDBB6E1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653" y="0"/>
            <a:ext cx="14065094" cy="8229600"/>
          </a:xfrm>
          <a:prstGeom prst="rect">
            <a:avLst/>
          </a:prstGeom>
        </p:spPr>
      </p:pic>
      <p:sp>
        <p:nvSpPr>
          <p:cNvPr id="2" name="Text 0">
            <a:extLst>
              <a:ext uri="{FF2B5EF4-FFF2-40B4-BE49-F238E27FC236}">
                <a16:creationId xmlns:a16="http://schemas.microsoft.com/office/drawing/2014/main" id="{9E5FEEA5-EBFE-13C8-C0AB-2AD20252A07D}"/>
              </a:ext>
            </a:extLst>
          </p:cNvPr>
          <p:cNvSpPr/>
          <p:nvPr/>
        </p:nvSpPr>
        <p:spPr>
          <a:xfrm>
            <a:off x="9243465" y="899266"/>
            <a:ext cx="6647021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Visão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</a:t>
            </a:r>
            <a:r>
              <a:rPr lang="en-US" sz="445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geral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do </a:t>
            </a:r>
            <a:r>
              <a:rPr lang="en-US" sz="445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Fluxo</a:t>
            </a:r>
            <a:endParaRPr lang="en-US" sz="4450" dirty="0"/>
          </a:p>
        </p:txBody>
      </p:sp>
    </p:spTree>
    <p:extLst>
      <p:ext uri="{BB962C8B-B14F-4D97-AF65-F5344CB8AC3E}">
        <p14:creationId xmlns:p14="http://schemas.microsoft.com/office/powerpoint/2010/main" val="2720000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FF8D46-7208-0D6B-0705-8081C98618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5BBCF46A-6C6D-1A18-C89D-1D74F6AE57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A6D295B-A672-F6AA-FFD4-A0351C117461}"/>
              </a:ext>
            </a:extLst>
          </p:cNvPr>
          <p:cNvSpPr/>
          <p:nvPr/>
        </p:nvSpPr>
        <p:spPr>
          <a:xfrm>
            <a:off x="6244709" y="93642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Situação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</a:t>
            </a:r>
            <a:r>
              <a:rPr lang="en-US" sz="445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atual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do </a:t>
            </a:r>
            <a:r>
              <a:rPr lang="en-US" sz="445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Projeto</a:t>
            </a:r>
            <a:endParaRPr lang="en-US" sz="4450" dirty="0"/>
          </a:p>
        </p:txBody>
      </p:sp>
      <p:sp>
        <p:nvSpPr>
          <p:cNvPr id="9" name="Shape 6">
            <a:extLst>
              <a:ext uri="{FF2B5EF4-FFF2-40B4-BE49-F238E27FC236}">
                <a16:creationId xmlns:a16="http://schemas.microsoft.com/office/drawing/2014/main" id="{C6BCE8D4-0B9D-7C37-3AAA-E8B27AC82EF4}"/>
              </a:ext>
            </a:extLst>
          </p:cNvPr>
          <p:cNvSpPr/>
          <p:nvPr/>
        </p:nvSpPr>
        <p:spPr>
          <a:xfrm>
            <a:off x="6029941" y="2338894"/>
            <a:ext cx="8056918" cy="3208792"/>
          </a:xfrm>
          <a:prstGeom prst="roundRect">
            <a:avLst>
              <a:gd name="adj" fmla="val 11549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pPr algn="just"/>
            <a:r>
              <a:rPr lang="pt-BR" sz="2000" dirty="0">
                <a:solidFill>
                  <a:schemeClr val="bg1"/>
                </a:solidFill>
              </a:rPr>
              <a:t>Até o momento, o </a:t>
            </a:r>
            <a:r>
              <a:rPr lang="pt-BR" sz="2000" b="1" dirty="0">
                <a:solidFill>
                  <a:schemeClr val="bg1"/>
                </a:solidFill>
              </a:rPr>
              <a:t>projeto foi concluído</a:t>
            </a:r>
            <a:r>
              <a:rPr lang="pt-BR" sz="2000" dirty="0">
                <a:solidFill>
                  <a:schemeClr val="bg1"/>
                </a:solidFill>
              </a:rPr>
              <a:t>, com as etapas principais de upload, leitura e estruturação funcionalmente implementadas. Os testes realizados e indicam um desempenho satisfatório em grande parte dos documentos processados.</a:t>
            </a:r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CE038A7F-4B0E-0FF3-9054-DFD92F02D4FC}"/>
              </a:ext>
            </a:extLst>
          </p:cNvPr>
          <p:cNvSpPr/>
          <p:nvPr/>
        </p:nvSpPr>
        <p:spPr>
          <a:xfrm>
            <a:off x="6461284" y="3049024"/>
            <a:ext cx="7194233" cy="3437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>
              <a:lnSpc>
                <a:spcPts val="2700"/>
              </a:lnSpc>
              <a:buSzPct val="100000"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3499922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5D26F5-6CF1-187B-7163-D3871296B5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C9A74251-9B72-FB15-6C01-86DBD8C32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348CC8A9-5C0B-8FD6-3B75-5708A9711BB9}"/>
              </a:ext>
            </a:extLst>
          </p:cNvPr>
          <p:cNvSpPr/>
          <p:nvPr/>
        </p:nvSpPr>
        <p:spPr>
          <a:xfrm>
            <a:off x="1055916" y="766770"/>
            <a:ext cx="692812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360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Inconsistências</a:t>
            </a:r>
            <a:r>
              <a:rPr lang="en-US" sz="36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e </a:t>
            </a:r>
            <a:r>
              <a:rPr lang="en-US" sz="360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ações</a:t>
            </a:r>
            <a:r>
              <a:rPr lang="en-US" sz="36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</a:t>
            </a:r>
            <a:r>
              <a:rPr lang="en-US" sz="360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corretivas</a:t>
            </a:r>
            <a:endParaRPr lang="en-US" sz="3600" dirty="0"/>
          </a:p>
        </p:txBody>
      </p:sp>
      <p:sp>
        <p:nvSpPr>
          <p:cNvPr id="10" name="Shape 7">
            <a:extLst>
              <a:ext uri="{FF2B5EF4-FFF2-40B4-BE49-F238E27FC236}">
                <a16:creationId xmlns:a16="http://schemas.microsoft.com/office/drawing/2014/main" id="{FB0DF4A7-FC6C-90C1-0F85-9DED6E72F721}"/>
              </a:ext>
            </a:extLst>
          </p:cNvPr>
          <p:cNvSpPr/>
          <p:nvPr/>
        </p:nvSpPr>
        <p:spPr>
          <a:xfrm>
            <a:off x="532645" y="1816540"/>
            <a:ext cx="8395598" cy="4933582"/>
          </a:xfrm>
          <a:prstGeom prst="roundRect">
            <a:avLst>
              <a:gd name="adj" fmla="val 5851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2" name="Text 9">
            <a:extLst>
              <a:ext uri="{FF2B5EF4-FFF2-40B4-BE49-F238E27FC236}">
                <a16:creationId xmlns:a16="http://schemas.microsoft.com/office/drawing/2014/main" id="{ECCD060B-E829-5E20-0B62-3DA31E8B9A44}"/>
              </a:ext>
            </a:extLst>
          </p:cNvPr>
          <p:cNvSpPr/>
          <p:nvPr/>
        </p:nvSpPr>
        <p:spPr>
          <a:xfrm>
            <a:off x="794281" y="2052844"/>
            <a:ext cx="7774365" cy="44506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/>
            <a:r>
              <a:rPr lang="pt-BR" dirty="0">
                <a:solidFill>
                  <a:schemeClr val="bg1"/>
                </a:solidFill>
              </a:rPr>
              <a:t>Durante a execução, a equipe identificou </a:t>
            </a:r>
            <a:r>
              <a:rPr lang="pt-BR" b="1" dirty="0">
                <a:solidFill>
                  <a:schemeClr val="bg1"/>
                </a:solidFill>
              </a:rPr>
              <a:t>inconsistências no processo de leitura dos arquivos</a:t>
            </a:r>
            <a:r>
              <a:rPr lang="pt-BR" dirty="0">
                <a:solidFill>
                  <a:schemeClr val="bg1"/>
                </a:solidFill>
              </a:rPr>
              <a:t>, principalmente em notas com má qualidade de digitalização ou layout não padronizado. Os principais problemas detectados foram:</a:t>
            </a:r>
          </a:p>
          <a:p>
            <a:pPr algn="just"/>
            <a:endParaRPr lang="pt-BR" dirty="0">
              <a:solidFill>
                <a:schemeClr val="bg1"/>
              </a:solidFill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Erros de reconhecimento de campos críticos, como número da nota ou CNPJ;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Falhas na extração de textos em campos com múltiplas linhas;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Dificuldades na padronização dos dados para posterior integração.</a:t>
            </a:r>
          </a:p>
          <a:p>
            <a:pPr lvl="0" algn="just"/>
            <a:endParaRPr lang="pt-BR" dirty="0">
              <a:solidFill>
                <a:schemeClr val="bg1"/>
              </a:solidFill>
            </a:endParaRPr>
          </a:p>
          <a:p>
            <a:pPr algn="just"/>
            <a:r>
              <a:rPr lang="pt-BR" dirty="0">
                <a:solidFill>
                  <a:schemeClr val="bg1"/>
                </a:solidFill>
              </a:rPr>
              <a:t>Para enfrentar essas questões, a equipe técnica realizou </a:t>
            </a:r>
            <a:r>
              <a:rPr lang="pt-BR" b="1" dirty="0">
                <a:solidFill>
                  <a:schemeClr val="bg1"/>
                </a:solidFill>
              </a:rPr>
              <a:t>três reuniões consecutivas</a:t>
            </a:r>
            <a:r>
              <a:rPr lang="pt-BR" dirty="0">
                <a:solidFill>
                  <a:schemeClr val="bg1"/>
                </a:solidFill>
              </a:rPr>
              <a:t>, com foco na análise das falhas e proposição de melhorias. As ações corretivas envolvem:</a:t>
            </a:r>
          </a:p>
          <a:p>
            <a:pPr algn="just"/>
            <a:endParaRPr lang="pt-BR" dirty="0">
              <a:solidFill>
                <a:schemeClr val="bg1"/>
              </a:solidFill>
            </a:endParaRP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Reconfiguração dos parâmetros do OCR para melhor sensibilidade;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Criação de um bloco de limpeza e normalização textual;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Treinamento do modelo OCR com amostras específicas do contexto das notas recebidas.</a:t>
            </a:r>
          </a:p>
        </p:txBody>
      </p:sp>
    </p:spTree>
    <p:extLst>
      <p:ext uri="{BB962C8B-B14F-4D97-AF65-F5344CB8AC3E}">
        <p14:creationId xmlns:p14="http://schemas.microsoft.com/office/powerpoint/2010/main" val="4236136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3500</TotalTime>
  <Words>648</Words>
  <Application>Microsoft Office PowerPoint</Application>
  <PresentationFormat>Personalizar</PresentationFormat>
  <Paragraphs>96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Montserrat</vt:lpstr>
      <vt:lpstr>Barlow Bold</vt:lpstr>
      <vt:lpstr>Arial</vt:lpstr>
      <vt:lpstr>Raleway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Mauricio Abe (TP001/CCOMGEX/2021)</cp:lastModifiedBy>
  <cp:revision>11</cp:revision>
  <dcterms:created xsi:type="dcterms:W3CDTF">2025-06-10T00:37:12Z</dcterms:created>
  <dcterms:modified xsi:type="dcterms:W3CDTF">2025-11-01T09:01:18Z</dcterms:modified>
</cp:coreProperties>
</file>